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66" r:id="rId1"/>
  </p:sldMasterIdLst>
  <p:notesMasterIdLst>
    <p:notesMasterId r:id="rId10"/>
  </p:notesMasterIdLst>
  <p:sldIdLst>
    <p:sldId id="322" r:id="rId2"/>
    <p:sldId id="475" r:id="rId3"/>
    <p:sldId id="502" r:id="rId4"/>
    <p:sldId id="510" r:id="rId5"/>
    <p:sldId id="521" r:id="rId6"/>
    <p:sldId id="518" r:id="rId7"/>
    <p:sldId id="520" r:id="rId8"/>
    <p:sldId id="513" r:id="rId9"/>
  </p:sldIdLst>
  <p:sldSz cx="9144000" cy="5143500" type="screen16x9"/>
  <p:notesSz cx="6805613" cy="994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5C99CC"/>
    <a:srgbClr val="00ACB3"/>
    <a:srgbClr val="6D88B5"/>
    <a:srgbClr val="DAD1B8"/>
    <a:srgbClr val="E7E1D1"/>
    <a:srgbClr val="F6F4EE"/>
    <a:srgbClr val="009AB4"/>
    <a:srgbClr val="2184A1"/>
    <a:srgbClr val="FA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88800" autoAdjust="0"/>
  </p:normalViewPr>
  <p:slideViewPr>
    <p:cSldViewPr>
      <p:cViewPr varScale="1">
        <p:scale>
          <a:sx n="153" d="100"/>
          <a:sy n="153" d="100"/>
        </p:scale>
        <p:origin x="64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6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98"/>
    </p:cViewPr>
  </p:sorterViewPr>
  <p:notesViewPr>
    <p:cSldViewPr>
      <p:cViewPr varScale="1">
        <p:scale>
          <a:sx n="37" d="100"/>
          <a:sy n="37" d="100"/>
        </p:scale>
        <p:origin x="-2448" y="-106"/>
      </p:cViewPr>
      <p:guideLst>
        <p:guide orient="horz" pos="3104"/>
        <p:guide pos="2116"/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0987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lIns="91406" tIns="91406" rIns="91406" bIns="91406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4932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0987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lIns="91406" tIns="91406" rIns="91406" bIns="91406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0987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lIns="91406" tIns="91406" rIns="91406" bIns="9140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33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0987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lIns="91406" tIns="91406" rIns="91406" bIns="91406" anchor="t" anchorCtr="0">
            <a:noAutofit/>
          </a:bodyPr>
          <a:lstStyle/>
          <a:p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Будущее приходит значительно быстрее, если идти ему навстречу. Б.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Крутиер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Лучший способ предсказать</a:t>
            </a:r>
            <a:r>
              <a:rPr lang="ru-RU" baseline="0" dirty="0" smtClean="0"/>
              <a:t> будущее – это создать его.</a:t>
            </a:r>
          </a:p>
          <a:p>
            <a:r>
              <a:rPr lang="ru-RU" baseline="0" dirty="0" smtClean="0"/>
              <a:t>Мы уже создаем будущее…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0987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lIns="91406" tIns="91406" rIns="91406" bIns="91406" anchor="t" anchorCtr="0">
            <a:noAutofit/>
          </a:bodyPr>
          <a:lstStyle/>
          <a:p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Будущее приходит значительно быстрее, если идти ему навстречу. Б.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Крутиер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Лучший способ предсказать</a:t>
            </a:r>
            <a:r>
              <a:rPr lang="ru-RU" baseline="0" dirty="0" smtClean="0"/>
              <a:t> будущее – это создать его.</a:t>
            </a:r>
          </a:p>
          <a:p>
            <a:r>
              <a:rPr lang="ru-RU" baseline="0" dirty="0" smtClean="0"/>
              <a:t>Мы уже создаем будущее…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18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0562" y="4723452"/>
            <a:ext cx="5444490" cy="4474845"/>
          </a:xfrm>
          <a:prstGeom prst="rect">
            <a:avLst/>
          </a:prstGeom>
        </p:spPr>
        <p:txBody>
          <a:bodyPr lIns="91406" tIns="91406" rIns="91406" bIns="91406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Полученные файлы\алис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35861"/>
            <a:ext cx="8943896" cy="48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logo.emf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11560" y="339502"/>
            <a:ext cx="1434394" cy="49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26" y="4654179"/>
            <a:ext cx="5220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solidFill>
                  <a:schemeClr val="bg1"/>
                </a:solidFill>
                <a:latin typeface="Calibri" pitchFamily="34" charset="0"/>
                <a:ea typeface="Georgia" charset="0"/>
                <a:cs typeface="Georgia" charset="0"/>
              </a:rPr>
              <a:t>Понимаем цель. Знаем задачи. Предлагаем правильные решения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182" y="483518"/>
            <a:ext cx="8229600" cy="57606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		Цифровые помощники столичных учителей: 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цели и средства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07" descr="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0898"/>
            <a:ext cx="9144000" cy="52602"/>
          </a:xfrm>
          <a:prstGeom prst="rect">
            <a:avLst/>
          </a:prstGeom>
        </p:spPr>
      </p:pic>
      <p:sp>
        <p:nvSpPr>
          <p:cNvPr id="110" name="Прямоугольник 109"/>
          <p:cNvSpPr/>
          <p:nvPr/>
        </p:nvSpPr>
        <p:spPr>
          <a:xfrm>
            <a:off x="-4789" y="7334"/>
            <a:ext cx="9144000" cy="555526"/>
          </a:xfrm>
          <a:prstGeom prst="rect">
            <a:avLst/>
          </a:prstGeom>
          <a:solidFill>
            <a:srgbClr val="DD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3366"/>
                </a:solidFill>
              </a:rPr>
              <a:t>              ПОЧЕМУ НЕ «ВЗЛЕТЕЛИ» ДРУГИЕ ПРОЕКТЫ?</a:t>
            </a:r>
            <a:endParaRPr lang="ru-RU" sz="1800" b="1" dirty="0">
              <a:solidFill>
                <a:srgbClr val="003366"/>
              </a:solidFill>
            </a:endParaRPr>
          </a:p>
        </p:txBody>
      </p:sp>
      <p:pic>
        <p:nvPicPr>
          <p:cNvPr id="104" name="Рисунок 103" descr="logo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123478"/>
            <a:ext cx="936104" cy="323239"/>
          </a:xfrm>
          <a:prstGeom prst="rect">
            <a:avLst/>
          </a:prstGeom>
        </p:spPr>
      </p:pic>
      <p:sp>
        <p:nvSpPr>
          <p:cNvPr id="21" name="Freeform 56"/>
          <p:cNvSpPr>
            <a:spLocks/>
          </p:cNvSpPr>
          <p:nvPr/>
        </p:nvSpPr>
        <p:spPr bwMode="auto">
          <a:xfrm rot="16200000">
            <a:off x="6065913" y="573783"/>
            <a:ext cx="936104" cy="11876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06" y="0"/>
              </a:cxn>
              <a:cxn ang="0">
                <a:pos x="2106" y="1897"/>
              </a:cxn>
              <a:cxn ang="0">
                <a:pos x="2106" y="2314"/>
              </a:cxn>
              <a:cxn ang="0">
                <a:pos x="1909" y="2511"/>
              </a:cxn>
              <a:cxn ang="0">
                <a:pos x="1249" y="2511"/>
              </a:cxn>
              <a:cxn ang="0">
                <a:pos x="1053" y="2697"/>
              </a:cxn>
              <a:cxn ang="0">
                <a:pos x="1053" y="2697"/>
              </a:cxn>
              <a:cxn ang="0">
                <a:pos x="856" y="2511"/>
              </a:cxn>
              <a:cxn ang="0">
                <a:pos x="197" y="2511"/>
              </a:cxn>
              <a:cxn ang="0">
                <a:pos x="0" y="2314"/>
              </a:cxn>
              <a:cxn ang="0">
                <a:pos x="0" y="1897"/>
              </a:cxn>
              <a:cxn ang="0">
                <a:pos x="0" y="0"/>
              </a:cxn>
            </a:cxnLst>
            <a:rect l="0" t="0" r="r" b="b"/>
            <a:pathLst>
              <a:path w="2106" h="2697">
                <a:moveTo>
                  <a:pt x="0" y="0"/>
                </a:moveTo>
                <a:lnTo>
                  <a:pt x="2106" y="0"/>
                </a:lnTo>
                <a:lnTo>
                  <a:pt x="2106" y="1897"/>
                </a:lnTo>
                <a:lnTo>
                  <a:pt x="2106" y="2314"/>
                </a:lnTo>
                <a:cubicBezTo>
                  <a:pt x="2106" y="2422"/>
                  <a:pt x="2017" y="2511"/>
                  <a:pt x="1909" y="2511"/>
                </a:cubicBezTo>
                <a:lnTo>
                  <a:pt x="1249" y="2511"/>
                </a:lnTo>
                <a:cubicBezTo>
                  <a:pt x="1145" y="2511"/>
                  <a:pt x="1058" y="2594"/>
                  <a:pt x="1053" y="2697"/>
                </a:cubicBezTo>
                <a:lnTo>
                  <a:pt x="1053" y="2697"/>
                </a:lnTo>
                <a:cubicBezTo>
                  <a:pt x="1047" y="2594"/>
                  <a:pt x="961" y="2511"/>
                  <a:pt x="856" y="2511"/>
                </a:cubicBezTo>
                <a:lnTo>
                  <a:pt x="197" y="2511"/>
                </a:lnTo>
                <a:cubicBezTo>
                  <a:pt x="88" y="2511"/>
                  <a:pt x="0" y="2422"/>
                  <a:pt x="0" y="2314"/>
                </a:cubicBezTo>
                <a:lnTo>
                  <a:pt x="0" y="1897"/>
                </a:lnTo>
                <a:lnTo>
                  <a:pt x="0" y="0"/>
                </a:lnTo>
                <a:close/>
              </a:path>
            </a:pathLst>
          </a:custGeom>
          <a:solidFill>
            <a:srgbClr val="008F9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699542"/>
            <a:ext cx="5372668" cy="9361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47664" y="788158"/>
            <a:ext cx="5083637" cy="7571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ru-RU" sz="1800" dirty="0"/>
              <a:t>Целевая программа «Развитие единой образовательной информационной среды» (2001 – 2005)</a:t>
            </a:r>
          </a:p>
        </p:txBody>
      </p:sp>
      <p:sp>
        <p:nvSpPr>
          <p:cNvPr id="24" name="Freeform 56"/>
          <p:cNvSpPr>
            <a:spLocks/>
          </p:cNvSpPr>
          <p:nvPr/>
        </p:nvSpPr>
        <p:spPr bwMode="auto">
          <a:xfrm rot="16200000">
            <a:off x="6078811" y="1713012"/>
            <a:ext cx="910306" cy="11876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06" y="0"/>
              </a:cxn>
              <a:cxn ang="0">
                <a:pos x="2106" y="1897"/>
              </a:cxn>
              <a:cxn ang="0">
                <a:pos x="2106" y="2314"/>
              </a:cxn>
              <a:cxn ang="0">
                <a:pos x="1909" y="2511"/>
              </a:cxn>
              <a:cxn ang="0">
                <a:pos x="1249" y="2511"/>
              </a:cxn>
              <a:cxn ang="0">
                <a:pos x="1053" y="2697"/>
              </a:cxn>
              <a:cxn ang="0">
                <a:pos x="1053" y="2697"/>
              </a:cxn>
              <a:cxn ang="0">
                <a:pos x="856" y="2511"/>
              </a:cxn>
              <a:cxn ang="0">
                <a:pos x="197" y="2511"/>
              </a:cxn>
              <a:cxn ang="0">
                <a:pos x="0" y="2314"/>
              </a:cxn>
              <a:cxn ang="0">
                <a:pos x="0" y="1897"/>
              </a:cxn>
              <a:cxn ang="0">
                <a:pos x="0" y="0"/>
              </a:cxn>
            </a:cxnLst>
            <a:rect l="0" t="0" r="r" b="b"/>
            <a:pathLst>
              <a:path w="2106" h="2697">
                <a:moveTo>
                  <a:pt x="0" y="0"/>
                </a:moveTo>
                <a:lnTo>
                  <a:pt x="2106" y="0"/>
                </a:lnTo>
                <a:lnTo>
                  <a:pt x="2106" y="1897"/>
                </a:lnTo>
                <a:lnTo>
                  <a:pt x="2106" y="2314"/>
                </a:lnTo>
                <a:cubicBezTo>
                  <a:pt x="2106" y="2422"/>
                  <a:pt x="2017" y="2511"/>
                  <a:pt x="1909" y="2511"/>
                </a:cubicBezTo>
                <a:lnTo>
                  <a:pt x="1249" y="2511"/>
                </a:lnTo>
                <a:cubicBezTo>
                  <a:pt x="1145" y="2511"/>
                  <a:pt x="1058" y="2594"/>
                  <a:pt x="1053" y="2697"/>
                </a:cubicBezTo>
                <a:lnTo>
                  <a:pt x="1053" y="2697"/>
                </a:lnTo>
                <a:cubicBezTo>
                  <a:pt x="1047" y="2594"/>
                  <a:pt x="961" y="2511"/>
                  <a:pt x="856" y="2511"/>
                </a:cubicBezTo>
                <a:lnTo>
                  <a:pt x="197" y="2511"/>
                </a:lnTo>
                <a:cubicBezTo>
                  <a:pt x="88" y="2511"/>
                  <a:pt x="0" y="2422"/>
                  <a:pt x="0" y="2314"/>
                </a:cubicBezTo>
                <a:lnTo>
                  <a:pt x="0" y="1897"/>
                </a:lnTo>
                <a:lnTo>
                  <a:pt x="0" y="0"/>
                </a:lnTo>
                <a:close/>
              </a:path>
            </a:pathLst>
          </a:custGeom>
          <a:solidFill>
            <a:srgbClr val="48638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03648" y="1851670"/>
            <a:ext cx="5364088" cy="9103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475656" y="1960610"/>
            <a:ext cx="5280054" cy="6832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ru-RU" sz="1600" dirty="0"/>
              <a:t>Проект «Информатизация системы образования» (ИСО) и Единая  коллекция цифровых образовательных ресурсов (2005 – 2010)</a:t>
            </a:r>
          </a:p>
        </p:txBody>
      </p:sp>
      <p:sp>
        <p:nvSpPr>
          <p:cNvPr id="27" name="Freeform 56"/>
          <p:cNvSpPr>
            <a:spLocks/>
          </p:cNvSpPr>
          <p:nvPr/>
        </p:nvSpPr>
        <p:spPr bwMode="auto">
          <a:xfrm rot="16200000">
            <a:off x="6085042" y="3867023"/>
            <a:ext cx="900101" cy="118987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06" y="0"/>
              </a:cxn>
              <a:cxn ang="0">
                <a:pos x="2106" y="1897"/>
              </a:cxn>
              <a:cxn ang="0">
                <a:pos x="2106" y="2314"/>
              </a:cxn>
              <a:cxn ang="0">
                <a:pos x="1909" y="2511"/>
              </a:cxn>
              <a:cxn ang="0">
                <a:pos x="1249" y="2511"/>
              </a:cxn>
              <a:cxn ang="0">
                <a:pos x="1053" y="2697"/>
              </a:cxn>
              <a:cxn ang="0">
                <a:pos x="1053" y="2697"/>
              </a:cxn>
              <a:cxn ang="0">
                <a:pos x="856" y="2511"/>
              </a:cxn>
              <a:cxn ang="0">
                <a:pos x="197" y="2511"/>
              </a:cxn>
              <a:cxn ang="0">
                <a:pos x="0" y="2314"/>
              </a:cxn>
              <a:cxn ang="0">
                <a:pos x="0" y="1897"/>
              </a:cxn>
              <a:cxn ang="0">
                <a:pos x="0" y="0"/>
              </a:cxn>
            </a:cxnLst>
            <a:rect l="0" t="0" r="r" b="b"/>
            <a:pathLst>
              <a:path w="2106" h="2697">
                <a:moveTo>
                  <a:pt x="0" y="0"/>
                </a:moveTo>
                <a:lnTo>
                  <a:pt x="2106" y="0"/>
                </a:lnTo>
                <a:lnTo>
                  <a:pt x="2106" y="1897"/>
                </a:lnTo>
                <a:lnTo>
                  <a:pt x="2106" y="2314"/>
                </a:lnTo>
                <a:cubicBezTo>
                  <a:pt x="2106" y="2422"/>
                  <a:pt x="2017" y="2511"/>
                  <a:pt x="1909" y="2511"/>
                </a:cubicBezTo>
                <a:lnTo>
                  <a:pt x="1249" y="2511"/>
                </a:lnTo>
                <a:cubicBezTo>
                  <a:pt x="1145" y="2511"/>
                  <a:pt x="1058" y="2594"/>
                  <a:pt x="1053" y="2697"/>
                </a:cubicBezTo>
                <a:lnTo>
                  <a:pt x="1053" y="2697"/>
                </a:lnTo>
                <a:cubicBezTo>
                  <a:pt x="1047" y="2594"/>
                  <a:pt x="961" y="2511"/>
                  <a:pt x="856" y="2511"/>
                </a:cubicBezTo>
                <a:lnTo>
                  <a:pt x="197" y="2511"/>
                </a:lnTo>
                <a:cubicBezTo>
                  <a:pt x="88" y="2511"/>
                  <a:pt x="0" y="2422"/>
                  <a:pt x="0" y="2314"/>
                </a:cubicBezTo>
                <a:lnTo>
                  <a:pt x="0" y="1897"/>
                </a:lnTo>
                <a:lnTo>
                  <a:pt x="0" y="0"/>
                </a:lnTo>
                <a:close/>
              </a:path>
            </a:pathLst>
          </a:custGeom>
          <a:solidFill>
            <a:srgbClr val="37405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4011910"/>
            <a:ext cx="5352062" cy="8975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267744" y="4326291"/>
            <a:ext cx="3967513" cy="3139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ru-RU" sz="1800" dirty="0"/>
              <a:t>Телешкола (2000 – 2010)</a:t>
            </a:r>
          </a:p>
        </p:txBody>
      </p:sp>
      <p:sp>
        <p:nvSpPr>
          <p:cNvPr id="34" name="Freeform 56"/>
          <p:cNvSpPr>
            <a:spLocks/>
          </p:cNvSpPr>
          <p:nvPr/>
        </p:nvSpPr>
        <p:spPr bwMode="auto">
          <a:xfrm rot="16200000">
            <a:off x="6157818" y="2912698"/>
            <a:ext cx="946965" cy="985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06" y="0"/>
              </a:cxn>
              <a:cxn ang="0">
                <a:pos x="2106" y="1897"/>
              </a:cxn>
              <a:cxn ang="0">
                <a:pos x="2106" y="2314"/>
              </a:cxn>
              <a:cxn ang="0">
                <a:pos x="1909" y="2511"/>
              </a:cxn>
              <a:cxn ang="0">
                <a:pos x="1249" y="2511"/>
              </a:cxn>
              <a:cxn ang="0">
                <a:pos x="1053" y="2697"/>
              </a:cxn>
              <a:cxn ang="0">
                <a:pos x="1053" y="2697"/>
              </a:cxn>
              <a:cxn ang="0">
                <a:pos x="856" y="2511"/>
              </a:cxn>
              <a:cxn ang="0">
                <a:pos x="197" y="2511"/>
              </a:cxn>
              <a:cxn ang="0">
                <a:pos x="0" y="2314"/>
              </a:cxn>
              <a:cxn ang="0">
                <a:pos x="0" y="1897"/>
              </a:cxn>
              <a:cxn ang="0">
                <a:pos x="0" y="0"/>
              </a:cxn>
            </a:cxnLst>
            <a:rect l="0" t="0" r="r" b="b"/>
            <a:pathLst>
              <a:path w="2106" h="2697">
                <a:moveTo>
                  <a:pt x="0" y="0"/>
                </a:moveTo>
                <a:lnTo>
                  <a:pt x="2106" y="0"/>
                </a:lnTo>
                <a:lnTo>
                  <a:pt x="2106" y="1897"/>
                </a:lnTo>
                <a:lnTo>
                  <a:pt x="2106" y="2314"/>
                </a:lnTo>
                <a:cubicBezTo>
                  <a:pt x="2106" y="2422"/>
                  <a:pt x="2017" y="2511"/>
                  <a:pt x="1909" y="2511"/>
                </a:cubicBezTo>
                <a:lnTo>
                  <a:pt x="1249" y="2511"/>
                </a:lnTo>
                <a:cubicBezTo>
                  <a:pt x="1145" y="2511"/>
                  <a:pt x="1058" y="2594"/>
                  <a:pt x="1053" y="2697"/>
                </a:cubicBezTo>
                <a:lnTo>
                  <a:pt x="1053" y="2697"/>
                </a:lnTo>
                <a:cubicBezTo>
                  <a:pt x="1047" y="2594"/>
                  <a:pt x="961" y="2511"/>
                  <a:pt x="856" y="2511"/>
                </a:cubicBezTo>
                <a:lnTo>
                  <a:pt x="197" y="2511"/>
                </a:lnTo>
                <a:cubicBezTo>
                  <a:pt x="88" y="2511"/>
                  <a:pt x="0" y="2422"/>
                  <a:pt x="0" y="2314"/>
                </a:cubicBezTo>
                <a:lnTo>
                  <a:pt x="0" y="1897"/>
                </a:lnTo>
                <a:lnTo>
                  <a:pt x="0" y="0"/>
                </a:lnTo>
                <a:close/>
              </a:path>
            </a:pathLst>
          </a:custGeom>
          <a:solidFill>
            <a:srgbClr val="48638E"/>
          </a:solidFill>
          <a:ln w="9525">
            <a:noFill/>
            <a:round/>
            <a:headEnd/>
            <a:tailEnd/>
          </a:ln>
        </p:spPr>
        <p:txBody>
          <a:bodyPr vert="horz" wrap="square" lIns="116704" tIns="58346" rIns="116704" bIns="58346" numCol="1" anchor="t" anchorCtr="0" compatLnSpc="1">
            <a:prstTxWarp prst="textNoShape">
              <a:avLst/>
            </a:prstTxWarp>
          </a:bodyPr>
          <a:lstStyle/>
          <a:p>
            <a:pPr defTabSz="1167151"/>
            <a:endParaRPr lang="ru-RU" sz="1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03648" y="2931790"/>
            <a:ext cx="5372668" cy="9469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6704" tIns="58346" rIns="116704" bIns="58346" rtlCol="0" anchor="ctr"/>
          <a:lstStyle/>
          <a:p>
            <a:pPr algn="ctr" defTabSz="1167151"/>
            <a:endParaRPr lang="ru-RU" sz="12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9" y="3020406"/>
            <a:ext cx="5372668" cy="782629"/>
          </a:xfrm>
          <a:prstGeom prst="rect">
            <a:avLst/>
          </a:prstGeom>
          <a:noFill/>
        </p:spPr>
        <p:txBody>
          <a:bodyPr wrap="square" lIns="116704" tIns="58346" rIns="116704" bIns="58346" rtlCol="0" anchor="ctr" anchorCtr="0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ru-RU" sz="1800" dirty="0"/>
              <a:t>Концепция Единой информационной образовательной среды (ЕИОС) (2013 – 2015) </a:t>
            </a:r>
          </a:p>
          <a:p>
            <a:pPr lvl="0">
              <a:lnSpc>
                <a:spcPct val="80000"/>
              </a:lnSpc>
              <a:defRPr sz="1800"/>
            </a:pPr>
            <a:r>
              <a:rPr lang="ru-RU" sz="1800" dirty="0"/>
              <a:t>Целевая программа  РЭШ (2015 -2016)</a:t>
            </a: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4328" y="1545288"/>
            <a:ext cx="1368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99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DD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0898"/>
            <a:ext cx="9144000" cy="5260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195736" y="123478"/>
            <a:ext cx="0" cy="328042"/>
          </a:xfrm>
          <a:prstGeom prst="line">
            <a:avLst/>
          </a:prstGeom>
          <a:ln>
            <a:solidFill>
              <a:srgbClr val="25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logo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23478"/>
            <a:ext cx="936104" cy="323239"/>
          </a:xfrm>
          <a:prstGeom prst="rect">
            <a:avLst/>
          </a:prstGeom>
        </p:spPr>
      </p:pic>
      <p:sp>
        <p:nvSpPr>
          <p:cNvPr id="27" name="Номер слайда 2"/>
          <p:cNvSpPr txBox="1">
            <a:spLocks/>
          </p:cNvSpPr>
          <p:nvPr/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3688" y="123478"/>
            <a:ext cx="7200799" cy="473661"/>
          </a:xfrm>
          <a:prstGeom prst="rect">
            <a:avLst/>
          </a:prstGeom>
          <a:noFill/>
        </p:spPr>
        <p:txBody>
          <a:bodyPr wrap="square" tIns="5760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66"/>
                </a:solidFill>
              </a:rPr>
              <a:t>В чем конкурентное преимущество МЭШ? </a:t>
            </a:r>
            <a:endParaRPr lang="ru-RU" sz="2400" b="1" dirty="0">
              <a:solidFill>
                <a:srgbClr val="003366"/>
              </a:solidFill>
            </a:endParaRPr>
          </a:p>
        </p:txBody>
      </p:sp>
      <p:sp>
        <p:nvSpPr>
          <p:cNvPr id="474" name="Прямоугольник 473"/>
          <p:cNvSpPr/>
          <p:nvPr/>
        </p:nvSpPr>
        <p:spPr>
          <a:xfrm>
            <a:off x="473553" y="1264376"/>
            <a:ext cx="2223155" cy="25852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90000"/>
              </a:lnSpc>
            </a:pP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7" name="Прямоугольник 476"/>
          <p:cNvSpPr/>
          <p:nvPr/>
        </p:nvSpPr>
        <p:spPr>
          <a:xfrm>
            <a:off x="6158720" y="1135243"/>
            <a:ext cx="2719373" cy="75712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Бутузов В. Ф.,  и др. / Под ред. Садовничего В. А. Геометрия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(10-11)   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Учебники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ФПУ (Базовый/Углубленный)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627534"/>
            <a:ext cx="3600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latin typeface="Calibri"/>
            </a:endParaRPr>
          </a:p>
          <a:p>
            <a:endParaRPr lang="ru-RU" sz="800" dirty="0">
              <a:latin typeface="Calibri"/>
            </a:endParaRPr>
          </a:p>
          <a:p>
            <a:pPr>
              <a:lnSpc>
                <a:spcPct val="80000"/>
              </a:lnSpc>
              <a:defRPr sz="1800"/>
            </a:pPr>
            <a:r>
              <a:rPr lang="ru-RU" sz="2000" dirty="0"/>
              <a:t>Ключевое противоречие : учителя профессия одновременно «технологичная» и творческая </a:t>
            </a:r>
          </a:p>
          <a:p>
            <a:pPr lvl="0">
              <a:lnSpc>
                <a:spcPct val="80000"/>
              </a:lnSpc>
              <a:defRPr sz="1800"/>
            </a:pPr>
            <a:endParaRPr lang="ru-RU" sz="2000" dirty="0" smtClean="0"/>
          </a:p>
          <a:p>
            <a:pPr lvl="0">
              <a:lnSpc>
                <a:spcPct val="80000"/>
              </a:lnSpc>
              <a:defRPr sz="1800"/>
            </a:pPr>
            <a:r>
              <a:rPr lang="ru-RU" sz="2000" dirty="0" smtClean="0"/>
              <a:t>Учителя любят учиться, но не любят, когда их учат</a:t>
            </a:r>
          </a:p>
          <a:p>
            <a:pPr lvl="0">
              <a:lnSpc>
                <a:spcPct val="80000"/>
              </a:lnSpc>
              <a:defRPr sz="1800"/>
            </a:pPr>
            <a:endParaRPr lang="ru-RU" sz="2000" dirty="0"/>
          </a:p>
          <a:p>
            <a:pPr lvl="0">
              <a:lnSpc>
                <a:spcPct val="80000"/>
              </a:lnSpc>
              <a:defRPr sz="1800"/>
            </a:pPr>
            <a:endParaRPr lang="ru-RU" sz="2000" dirty="0" smtClean="0"/>
          </a:p>
          <a:p>
            <a:pPr lvl="0">
              <a:lnSpc>
                <a:spcPct val="80000"/>
              </a:lnSpc>
              <a:defRPr sz="1800"/>
            </a:pPr>
            <a:r>
              <a:rPr lang="ru-RU" sz="2000" dirty="0" smtClean="0"/>
              <a:t>Принесет </a:t>
            </a:r>
            <a:r>
              <a:rPr lang="ru-RU" sz="2000" dirty="0"/>
              <a:t>пользу только то, что создается САМИМИ педагогами</a:t>
            </a:r>
          </a:p>
          <a:p>
            <a:pPr lvl="0" algn="ctr">
              <a:defRPr sz="1800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 sz="1800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 sz="1800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07654"/>
            <a:ext cx="5018988" cy="285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07" descr="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0898"/>
            <a:ext cx="9144000" cy="52602"/>
          </a:xfrm>
          <a:prstGeom prst="rect">
            <a:avLst/>
          </a:prstGeom>
        </p:spPr>
      </p:pic>
      <p:sp>
        <p:nvSpPr>
          <p:cNvPr id="110" name="Прямоугольник 109"/>
          <p:cNvSpPr/>
          <p:nvPr/>
        </p:nvSpPr>
        <p:spPr>
          <a:xfrm>
            <a:off x="-4789" y="7334"/>
            <a:ext cx="9144000" cy="555526"/>
          </a:xfrm>
          <a:prstGeom prst="rect">
            <a:avLst/>
          </a:prstGeom>
          <a:solidFill>
            <a:srgbClr val="DD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3366"/>
                </a:solidFill>
              </a:rPr>
              <a:t>              </a:t>
            </a:r>
            <a:r>
              <a:rPr lang="ru-RU" sz="2800" b="1" dirty="0" smtClean="0">
                <a:solidFill>
                  <a:srgbClr val="003366"/>
                </a:solidFill>
              </a:rPr>
              <a:t>Учитель: «глаза в глаза»</a:t>
            </a:r>
            <a:endParaRPr lang="ru-RU" sz="2800" b="1" dirty="0">
              <a:solidFill>
                <a:srgbClr val="003366"/>
              </a:solidFill>
            </a:endParaRPr>
          </a:p>
        </p:txBody>
      </p:sp>
      <p:pic>
        <p:nvPicPr>
          <p:cNvPr id="104" name="Рисунок 103" descr="logo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123478"/>
            <a:ext cx="936104" cy="32323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320599" y="1059583"/>
            <a:ext cx="3787905" cy="3275512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361603" lvl="0" indent="-361603" algn="ctr">
              <a:lnSpc>
                <a:spcPct val="90000"/>
              </a:lnSpc>
              <a:defRPr sz="1800"/>
            </a:pPr>
            <a:r>
              <a:rPr lang="ru-RU" sz="1800" dirty="0"/>
              <a:t>Нельзя механически переносить опыт профессионального и дополнительного образования на общее образование: </a:t>
            </a:r>
          </a:p>
          <a:p>
            <a:pPr lvl="0" algn="ctr">
              <a:lnSpc>
                <a:spcPct val="90000"/>
              </a:lnSpc>
              <a:defRPr sz="1800"/>
            </a:pPr>
            <a:r>
              <a:rPr lang="ru-RU" sz="1800" dirty="0"/>
              <a:t>   у учащихся разная исходная мотивация</a:t>
            </a:r>
            <a:endParaRPr lang="ru-RU" dirty="0"/>
          </a:p>
          <a:p>
            <a:pPr lvl="0">
              <a:lnSpc>
                <a:spcPct val="90000"/>
              </a:lnSpc>
              <a:defRPr sz="1800"/>
            </a:pPr>
            <a:endParaRPr lang="ru-RU" sz="1800" dirty="0"/>
          </a:p>
          <a:p>
            <a:pPr marL="361603" lvl="0" indent="-361603" algn="ctr">
              <a:lnSpc>
                <a:spcPct val="90000"/>
              </a:lnSpc>
              <a:defRPr sz="1800"/>
            </a:pPr>
            <a:r>
              <a:rPr lang="ru-RU" sz="1800" dirty="0"/>
              <a:t>Главная задача учителя ШКОЛЫ – формирование мотивации ВСЕХ учеников по ВСЕМ предметам</a:t>
            </a:r>
          </a:p>
          <a:p>
            <a:pPr lvl="0" algn="ctr">
              <a:lnSpc>
                <a:spcPct val="90000"/>
              </a:lnSpc>
              <a:defRPr sz="1800"/>
            </a:pPr>
            <a:r>
              <a:rPr lang="ru-RU" sz="1800" dirty="0"/>
              <a:t> это невозможно поручить «цифровым сервисам». </a:t>
            </a: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30" y="1076926"/>
            <a:ext cx="5393038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DD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0898"/>
            <a:ext cx="9144000" cy="5260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195736" y="123478"/>
            <a:ext cx="0" cy="328042"/>
          </a:xfrm>
          <a:prstGeom prst="line">
            <a:avLst/>
          </a:prstGeom>
          <a:ln>
            <a:solidFill>
              <a:srgbClr val="25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logo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23478"/>
            <a:ext cx="936104" cy="323239"/>
          </a:xfrm>
          <a:prstGeom prst="rect">
            <a:avLst/>
          </a:prstGeom>
        </p:spPr>
      </p:pic>
      <p:sp>
        <p:nvSpPr>
          <p:cNvPr id="27" name="Номер слайда 2"/>
          <p:cNvSpPr txBox="1">
            <a:spLocks/>
          </p:cNvSpPr>
          <p:nvPr/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38258" y="15512"/>
            <a:ext cx="6357041" cy="535216"/>
          </a:xfrm>
          <a:prstGeom prst="rect">
            <a:avLst/>
          </a:prstGeom>
          <a:noFill/>
        </p:spPr>
        <p:txBody>
          <a:bodyPr wrap="square" tIns="57600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366"/>
                </a:solidFill>
              </a:rPr>
              <a:t>Вера, что «в интернете все есть»</a:t>
            </a:r>
          </a:p>
        </p:txBody>
      </p:sp>
      <p:sp>
        <p:nvSpPr>
          <p:cNvPr id="474" name="Прямоугольник 473"/>
          <p:cNvSpPr/>
          <p:nvPr/>
        </p:nvSpPr>
        <p:spPr>
          <a:xfrm>
            <a:off x="473553" y="1264376"/>
            <a:ext cx="2223155" cy="25852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90000"/>
              </a:lnSpc>
            </a:pP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7" name="Прямоугольник 476"/>
          <p:cNvSpPr/>
          <p:nvPr/>
        </p:nvSpPr>
        <p:spPr>
          <a:xfrm>
            <a:off x="6158720" y="1135243"/>
            <a:ext cx="2719373" cy="75712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Бутузов В. Ф.,  и др. / Под ред. Садовничего В. А. Геометрия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(10-11)   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Учебники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ФПУ (Базовый/Углубленный)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627534"/>
            <a:ext cx="41764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latin typeface="Calibri"/>
            </a:endParaRPr>
          </a:p>
          <a:p>
            <a:endParaRPr lang="ru-RU" sz="800" dirty="0">
              <a:latin typeface="Calibri"/>
            </a:endParaRPr>
          </a:p>
          <a:p>
            <a:pPr lvl="0" algn="ctr">
              <a:defRPr sz="1800"/>
            </a:pPr>
            <a:r>
              <a:rPr lang="ru-RU" sz="2000" dirty="0">
                <a:solidFill>
                  <a:srgbClr val="003366"/>
                </a:solidFill>
                <a:latin typeface="Calibri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показывает, если НЕТ БАЗОВЫХ знаний, то поиск информации в Интернете </a:t>
            </a:r>
          </a:p>
          <a:p>
            <a:pPr lvl="0" algn="ctr">
              <a:defRPr sz="1800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даст  хорошего результата.</a:t>
            </a:r>
          </a:p>
          <a:p>
            <a:pPr lvl="0" algn="ctr">
              <a:defRPr sz="1800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 sz="1800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 sz="1800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ожидать РЕАЛЬНОЙ пользы от поисковика, </a:t>
            </a:r>
          </a:p>
          <a:p>
            <a:pPr lvl="0" algn="ctr">
              <a:defRPr sz="1800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Вы не знаете ДАЖЕ школьного учебника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90"/>
            <a:ext cx="4619880" cy="30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DD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66"/>
                </a:solidFill>
              </a:rPr>
              <a:t>Знание «на кончиках пальцев»</a:t>
            </a:r>
            <a:endParaRPr lang="ru-RU" sz="2400" b="1" dirty="0">
              <a:solidFill>
                <a:srgbClr val="003366"/>
              </a:solidFill>
            </a:endParaRPr>
          </a:p>
        </p:txBody>
      </p:sp>
      <p:pic>
        <p:nvPicPr>
          <p:cNvPr id="24" name="Рисунок 23" descr="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0898"/>
            <a:ext cx="9144000" cy="52602"/>
          </a:xfrm>
          <a:prstGeom prst="rect">
            <a:avLst/>
          </a:prstGeom>
        </p:spPr>
      </p:pic>
      <p:pic>
        <p:nvPicPr>
          <p:cNvPr id="26" name="Рисунок 25" descr="logo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23478"/>
            <a:ext cx="936104" cy="323239"/>
          </a:xfrm>
          <a:prstGeom prst="rect">
            <a:avLst/>
          </a:prstGeom>
        </p:spPr>
      </p:pic>
      <p:sp>
        <p:nvSpPr>
          <p:cNvPr id="27" name="Номер слайда 2"/>
          <p:cNvSpPr txBox="1">
            <a:spLocks/>
          </p:cNvSpPr>
          <p:nvPr/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07704" y="50235"/>
            <a:ext cx="1538" cy="469724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716016" y="555526"/>
            <a:ext cx="381642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1800"/>
            </a:pPr>
            <a:r>
              <a:rPr lang="ru-RU" sz="1800" dirty="0" smtClean="0"/>
              <a:t>ОЧЕНЬ хорошо</a:t>
            </a:r>
            <a:r>
              <a:rPr lang="ru-RU" sz="1800" dirty="0"/>
              <a:t>, если у учителя будет возможность провести виртуальную экскурсию, </a:t>
            </a:r>
            <a:r>
              <a:rPr lang="ru-RU" sz="1800" dirty="0" smtClean="0"/>
              <a:t>НО </a:t>
            </a:r>
            <a:endParaRPr lang="ru-RU" sz="1800" dirty="0"/>
          </a:p>
          <a:p>
            <a:pPr algn="ctr">
              <a:lnSpc>
                <a:spcPct val="90000"/>
              </a:lnSpc>
              <a:defRPr sz="1800"/>
            </a:pPr>
            <a:endParaRPr lang="en-US" sz="1800" dirty="0" smtClean="0"/>
          </a:p>
          <a:p>
            <a:pPr algn="ctr">
              <a:lnSpc>
                <a:spcPct val="90000"/>
              </a:lnSpc>
              <a:defRPr sz="1800"/>
            </a:pPr>
            <a:r>
              <a:rPr lang="ru-RU" sz="1800" dirty="0" smtClean="0"/>
              <a:t>  </a:t>
            </a:r>
            <a:endParaRPr lang="ru-RU" sz="1800" dirty="0"/>
          </a:p>
          <a:p>
            <a:pPr lvl="0" algn="ctr">
              <a:lnSpc>
                <a:spcPct val="90000"/>
              </a:lnSpc>
              <a:defRPr sz="1800"/>
            </a:pPr>
            <a:r>
              <a:rPr lang="ru-RU" sz="1800" dirty="0"/>
              <a:t>Чтобы ПОНИМАТЬ как устроен РЕАЛЬНЫЙ мир, </a:t>
            </a:r>
            <a:r>
              <a:rPr lang="ru-RU" sz="1800" dirty="0" smtClean="0"/>
              <a:t>надо</a:t>
            </a:r>
          </a:p>
          <a:p>
            <a:pPr lvl="0" algn="ctr">
              <a:lnSpc>
                <a:spcPct val="90000"/>
              </a:lnSpc>
              <a:defRPr sz="1800"/>
            </a:pPr>
            <a:endParaRPr lang="ru-RU" sz="1800" dirty="0"/>
          </a:p>
          <a:p>
            <a:pPr lvl="0">
              <a:lnSpc>
                <a:spcPct val="90000"/>
              </a:lnSpc>
              <a:defRPr sz="1800"/>
            </a:pPr>
            <a:r>
              <a:rPr lang="ru-RU" sz="1800" dirty="0"/>
              <a:t> -   САМОМУ прикоснуться к живому организму, </a:t>
            </a:r>
          </a:p>
          <a:p>
            <a:pPr lvl="0">
              <a:lnSpc>
                <a:spcPct val="90000"/>
              </a:lnSpc>
              <a:defRPr sz="1800"/>
            </a:pPr>
            <a:r>
              <a:rPr lang="ru-RU" sz="1800" dirty="0"/>
              <a:t>-   САМОМУ собрать устройство, </a:t>
            </a:r>
          </a:p>
          <a:p>
            <a:pPr lvl="0">
              <a:lnSpc>
                <a:spcPct val="90000"/>
              </a:lnSpc>
              <a:defRPr sz="1800"/>
            </a:pPr>
            <a:r>
              <a:rPr lang="ru-RU" sz="1800" dirty="0"/>
              <a:t>-   САМОМУ провести опыт по физике и химии, </a:t>
            </a:r>
          </a:p>
          <a:p>
            <a:pPr lvl="0">
              <a:lnSpc>
                <a:spcPct val="90000"/>
              </a:lnSpc>
              <a:defRPr sz="1800"/>
            </a:pPr>
            <a:r>
              <a:rPr lang="ru-RU" sz="1800" dirty="0"/>
              <a:t>-   увидеть артефакт СВОИМИ  глазами.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8521"/>
            <a:ext cx="3672408" cy="2186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" y="2618286"/>
            <a:ext cx="3708920" cy="247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DD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Клиповое мышление «</a:t>
            </a:r>
            <a:r>
              <a:rPr lang="en-US" sz="2800" b="1" dirty="0" smtClean="0">
                <a:solidFill>
                  <a:srgbClr val="003366"/>
                </a:solidFill>
              </a:rPr>
              <a:t>forever</a:t>
            </a:r>
            <a:r>
              <a:rPr lang="ru-RU" sz="2800" b="1" dirty="0" smtClean="0">
                <a:solidFill>
                  <a:srgbClr val="003366"/>
                </a:solidFill>
              </a:rPr>
              <a:t>»?</a:t>
            </a:r>
            <a:endParaRPr lang="ru-RU" sz="2800" b="1" dirty="0">
              <a:solidFill>
                <a:srgbClr val="003366"/>
              </a:solidFill>
            </a:endParaRPr>
          </a:p>
        </p:txBody>
      </p:sp>
      <p:pic>
        <p:nvPicPr>
          <p:cNvPr id="24" name="Рисунок 23" descr="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0898"/>
            <a:ext cx="9144000" cy="52602"/>
          </a:xfrm>
          <a:prstGeom prst="rect">
            <a:avLst/>
          </a:prstGeom>
        </p:spPr>
      </p:pic>
      <p:pic>
        <p:nvPicPr>
          <p:cNvPr id="26" name="Рисунок 25" descr="logo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23478"/>
            <a:ext cx="936104" cy="323239"/>
          </a:xfrm>
          <a:prstGeom prst="rect">
            <a:avLst/>
          </a:prstGeom>
        </p:spPr>
      </p:pic>
      <p:sp>
        <p:nvSpPr>
          <p:cNvPr id="27" name="Номер слайда 2"/>
          <p:cNvSpPr txBox="1">
            <a:spLocks/>
          </p:cNvSpPr>
          <p:nvPr/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07704" y="50235"/>
            <a:ext cx="1538" cy="469724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44008" y="555526"/>
            <a:ext cx="3888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ru-RU" sz="2400" dirty="0"/>
              <a:t>Необходимо создать модель педагогически оправданного чередования работы с «традиционными» и «клиповыми» форматами  информации.</a:t>
            </a:r>
          </a:p>
          <a:p>
            <a:pPr lvl="0">
              <a:defRPr sz="1800"/>
            </a:pPr>
            <a:r>
              <a:rPr lang="ru-RU" sz="2400" dirty="0"/>
              <a:t>мы можем дать ученикам независимость от клипового мышления, свободу выбора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" y="734866"/>
            <a:ext cx="4194383" cy="42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0898"/>
            <a:ext cx="9144000" cy="5260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0" y="0"/>
            <a:ext cx="9144000" cy="715916"/>
          </a:xfrm>
          <a:prstGeom prst="rect">
            <a:avLst/>
          </a:prstGeom>
          <a:solidFill>
            <a:srgbClr val="DD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</a:t>
            </a:r>
            <a:r>
              <a:rPr lang="ru-RU" sz="2800" b="1" dirty="0" smtClean="0">
                <a:solidFill>
                  <a:srgbClr val="003366"/>
                </a:solidFill>
              </a:rPr>
              <a:t>Опора на проверенный контент</a:t>
            </a:r>
            <a:r>
              <a:rPr lang="ru-RU" sz="2000" b="1" dirty="0" smtClean="0">
                <a:solidFill>
                  <a:srgbClr val="003366"/>
                </a:solidFill>
              </a:rPr>
              <a:t>: </a:t>
            </a:r>
          </a:p>
          <a:p>
            <a:pPr algn="ctr"/>
            <a:r>
              <a:rPr lang="ru-RU" sz="2400" b="1" dirty="0" smtClean="0">
                <a:solidFill>
                  <a:srgbClr val="003366"/>
                </a:solidFill>
              </a:rPr>
              <a:t>«</a:t>
            </a:r>
            <a:r>
              <a:rPr lang="en-US" sz="2400" b="1" dirty="0" smtClean="0">
                <a:solidFill>
                  <a:srgbClr val="003366"/>
                </a:solidFill>
              </a:rPr>
              <a:t>step – by – step</a:t>
            </a:r>
            <a:r>
              <a:rPr lang="ru-RU" sz="2400" b="1" dirty="0" smtClean="0">
                <a:solidFill>
                  <a:srgbClr val="003366"/>
                </a:solidFill>
              </a:rPr>
              <a:t>» </a:t>
            </a:r>
            <a:endParaRPr lang="ru-RU" sz="2400" b="1" dirty="0">
              <a:solidFill>
                <a:srgbClr val="003366"/>
              </a:solidFill>
            </a:endParaRPr>
          </a:p>
        </p:txBody>
      </p:sp>
      <p:pic>
        <p:nvPicPr>
          <p:cNvPr id="37" name="Рисунок 36" descr="logo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3478"/>
            <a:ext cx="936104" cy="323239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"/>
          <a:stretch/>
        </p:blipFill>
        <p:spPr bwMode="auto">
          <a:xfrm>
            <a:off x="107504" y="1050694"/>
            <a:ext cx="8931975" cy="382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hape 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6376" y="195794"/>
            <a:ext cx="1002160" cy="324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1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20007</TotalTime>
  <Words>417</Words>
  <Application>Microsoft Office PowerPoint</Application>
  <PresentationFormat>Экран (16:9)</PresentationFormat>
  <Paragraphs>68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Times New Roman</vt:lpstr>
      <vt:lpstr>simple-light</vt:lpstr>
      <vt:lpstr>  Цифровые помощники столичных учителей:  цели и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Грехова Оксана Юрьевна</dc:creator>
  <cp:lastModifiedBy>Наумов Леонид Анатольевич</cp:lastModifiedBy>
  <cp:revision>866</cp:revision>
  <cp:lastPrinted>2018-12-14T08:30:48Z</cp:lastPrinted>
  <dcterms:modified xsi:type="dcterms:W3CDTF">2019-08-23T12:26:13Z</dcterms:modified>
</cp:coreProperties>
</file>